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72"/>
  </p:notesMasterIdLst>
  <p:handoutMasterIdLst>
    <p:handoutMasterId r:id="rId73"/>
  </p:handoutMasterIdLst>
  <p:sldIdLst>
    <p:sldId id="2147480102" r:id="rId4"/>
    <p:sldId id="2147479923" r:id="rId5"/>
    <p:sldId id="2147480109" r:id="rId6"/>
    <p:sldId id="2147482789" r:id="rId7"/>
    <p:sldId id="2147482793" r:id="rId8"/>
    <p:sldId id="2147482787" r:id="rId9"/>
    <p:sldId id="2147482790" r:id="rId10"/>
    <p:sldId id="2147482805" r:id="rId11"/>
    <p:sldId id="2147482797" r:id="rId12"/>
    <p:sldId id="2147482794" r:id="rId13"/>
    <p:sldId id="2147482798" r:id="rId14"/>
    <p:sldId id="2147482799" r:id="rId15"/>
    <p:sldId id="2147482800" r:id="rId16"/>
    <p:sldId id="2147482801" r:id="rId17"/>
    <p:sldId id="2147480044" r:id="rId18"/>
    <p:sldId id="2147482802" r:id="rId19"/>
    <p:sldId id="2147480056" r:id="rId20"/>
    <p:sldId id="2147480111" r:id="rId21"/>
    <p:sldId id="2147479921" r:id="rId22"/>
    <p:sldId id="2147482806" r:id="rId23"/>
    <p:sldId id="2147482803" r:id="rId24"/>
    <p:sldId id="2147480110" r:id="rId25"/>
    <p:sldId id="2147480108" r:id="rId26"/>
    <p:sldId id="2147480066" r:id="rId27"/>
    <p:sldId id="2147479947" r:id="rId28"/>
    <p:sldId id="2147479969" r:id="rId29"/>
    <p:sldId id="2147479965" r:id="rId30"/>
    <p:sldId id="2147482791" r:id="rId31"/>
    <p:sldId id="2147482795" r:id="rId32"/>
    <p:sldId id="2147482796" r:id="rId33"/>
    <p:sldId id="2147482792" r:id="rId34"/>
    <p:sldId id="2147479986" r:id="rId35"/>
    <p:sldId id="2147479981" r:id="rId36"/>
    <p:sldId id="2147479971" r:id="rId37"/>
    <p:sldId id="2147479974" r:id="rId38"/>
    <p:sldId id="2147480039" r:id="rId39"/>
    <p:sldId id="2147479979" r:id="rId40"/>
    <p:sldId id="2147480046" r:id="rId41"/>
    <p:sldId id="2147480024" r:id="rId42"/>
    <p:sldId id="2147480025" r:id="rId43"/>
    <p:sldId id="2147479955" r:id="rId44"/>
    <p:sldId id="2147480031" r:id="rId45"/>
    <p:sldId id="2147480030" r:id="rId46"/>
    <p:sldId id="2147480029" r:id="rId47"/>
    <p:sldId id="2147479956" r:id="rId48"/>
    <p:sldId id="2147479957" r:id="rId49"/>
    <p:sldId id="2147480112" r:id="rId50"/>
    <p:sldId id="2147480113" r:id="rId51"/>
    <p:sldId id="2147479959" r:id="rId52"/>
    <p:sldId id="2147479960" r:id="rId53"/>
    <p:sldId id="2147479962" r:id="rId54"/>
    <p:sldId id="2147480079" r:id="rId55"/>
    <p:sldId id="2147479964" r:id="rId56"/>
    <p:sldId id="2147480076" r:id="rId57"/>
    <p:sldId id="2147480050" r:id="rId58"/>
    <p:sldId id="2147479990" r:id="rId59"/>
    <p:sldId id="2147479991" r:id="rId60"/>
    <p:sldId id="2147479992" r:id="rId61"/>
    <p:sldId id="2147480097" r:id="rId62"/>
    <p:sldId id="2147480006" r:id="rId63"/>
    <p:sldId id="2147480080" r:id="rId64"/>
    <p:sldId id="2147482788" r:id="rId65"/>
    <p:sldId id="2147480026" r:id="rId66"/>
    <p:sldId id="2147480034" r:id="rId67"/>
    <p:sldId id="2147480035" r:id="rId68"/>
    <p:sldId id="2147479792" r:id="rId69"/>
    <p:sldId id="2147480059" r:id="rId70"/>
    <p:sldId id="2147480060" r:id="rId71"/>
  </p:sldIdLst>
  <p:sldSz cx="12192000" cy="6858000"/>
  <p:notesSz cx="6858000" cy="9144000"/>
  <p:embeddedFontLst>
    <p:embeddedFont>
      <p:font typeface="Open Sans" panose="020B0606030504020204" pitchFamily="34" charset="0"/>
      <p:regular r:id="rId74"/>
      <p:bold r:id="rId75"/>
      <p:italic r:id="rId76"/>
      <p:boldItalic r:id="rId77"/>
    </p:embeddedFont>
    <p:embeddedFont>
      <p:font typeface="Open Sans SemiBold" panose="020B0706030804020204" pitchFamily="34" charset="0"/>
      <p:bold r:id="rId78"/>
      <p:boldItalic r:id="rId79"/>
    </p:embeddedFont>
    <p:embeddedFont>
      <p:font typeface="Poppins" panose="00000500000000000000" pitchFamily="2" charset="-94"/>
      <p:regular r:id="rId80"/>
      <p:bold r:id="rId81"/>
      <p:italic r:id="rId82"/>
      <p:boldItalic r:id="rId83"/>
    </p:embeddedFont>
    <p:embeddedFont>
      <p:font typeface="Segoe Sans Text" pitchFamily="2" charset="0"/>
      <p:regular r:id="rId84"/>
      <p:bold r:id="rId85"/>
    </p:embeddedFont>
    <p:embeddedFont>
      <p:font typeface="Segoe UI" panose="020B0502040204020203" pitchFamily="34" charset="0"/>
      <p:regular r:id="rId86"/>
      <p:bold r:id="rId87"/>
      <p:italic r:id="rId88"/>
      <p:boldItalic r:id="rId89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Presentation" id="{AA38D8EE-23C7-47D7-AE96-9666EA01F297}">
          <p14:sldIdLst>
            <p14:sldId id="2147480102"/>
            <p14:sldId id="2147479923"/>
            <p14:sldId id="2147480109"/>
            <p14:sldId id="2147482789"/>
            <p14:sldId id="2147482793"/>
            <p14:sldId id="2147482787"/>
            <p14:sldId id="2147482790"/>
            <p14:sldId id="2147482805"/>
            <p14:sldId id="2147482797"/>
            <p14:sldId id="2147482794"/>
            <p14:sldId id="2147482798"/>
            <p14:sldId id="2147482799"/>
            <p14:sldId id="2147482800"/>
            <p14:sldId id="2147482801"/>
            <p14:sldId id="2147480044"/>
            <p14:sldId id="2147482802"/>
            <p14:sldId id="2147480056"/>
          </p14:sldIdLst>
        </p14:section>
        <p14:section name="Title slides" id="{6BEBC51B-B88B-4AE4-8478-0F95EE84F165}">
          <p14:sldIdLst/>
        </p14:section>
        <p14:section name="Agenda" id="{194114FB-11A9-460A-BA65-6CA85323C1BD}">
          <p14:sldIdLst>
            <p14:sldId id="2147480111"/>
            <p14:sldId id="2147479921"/>
            <p14:sldId id="2147482806"/>
          </p14:sldIdLst>
        </p14:section>
        <p14:section name="1 - Section slide options" id="{1588D2DD-7526-4E2A-805C-721F64D91A8E}">
          <p14:sldIdLst>
            <p14:sldId id="2147482803"/>
            <p14:sldId id="2147480110"/>
            <p14:sldId id="2147480108"/>
            <p14:sldId id="2147480066"/>
          </p14:sldIdLst>
        </p14:section>
        <p14:section name="2 - Headline only slides" id="{D1C1D983-152B-C840-9473-185250523AC9}">
          <p14:sldIdLst>
            <p14:sldId id="2147479947"/>
            <p14:sldId id="2147479969"/>
            <p14:sldId id="2147479965"/>
          </p14:sldIdLst>
        </p14:section>
        <p14:section name="3 - Content slides" id="{93CA586B-067E-FD48-9DD1-5E50DEAEC65A}">
          <p14:sldIdLst>
            <p14:sldId id="2147482791"/>
            <p14:sldId id="2147482795"/>
            <p14:sldId id="2147482796"/>
            <p14:sldId id="2147482792"/>
            <p14:sldId id="2147479986"/>
            <p14:sldId id="2147479981"/>
            <p14:sldId id="2147479971"/>
            <p14:sldId id="2147479974"/>
            <p14:sldId id="2147480039"/>
            <p14:sldId id="2147479979"/>
          </p14:sldIdLst>
        </p14:section>
        <p14:section name="4 - Demo speaker intro slides" id="{400F4C69-B841-7448-8A82-665672F2D72B}">
          <p14:sldIdLst>
            <p14:sldId id="2147480046"/>
          </p14:sldIdLst>
        </p14:section>
        <p14:section name="5 - Demo slides" id="{8EC57211-9920-4340-B841-30BAD39AE38B}">
          <p14:sldIdLst>
            <p14:sldId id="2147480024"/>
            <p14:sldId id="2147480025"/>
          </p14:sldIdLst>
        </p14:section>
        <p14:section name="6 - Charts &amp; Graphs" id="{4B4F26A0-E863-F444-8484-43A5A4C8AF97}">
          <p14:sldIdLst>
            <p14:sldId id="2147479955"/>
            <p14:sldId id="2147480031"/>
            <p14:sldId id="2147480030"/>
            <p14:sldId id="2147480029"/>
            <p14:sldId id="2147479956"/>
            <p14:sldId id="2147479957"/>
            <p14:sldId id="2147480112"/>
            <p14:sldId id="2147480113"/>
          </p14:sldIdLst>
        </p14:section>
        <p14:section name="7 - Icons in use" id="{705D723E-E42C-F44A-B8DF-6A7F764AB4AB}">
          <p14:sldIdLst>
            <p14:sldId id="2147479959"/>
            <p14:sldId id="2147479960"/>
            <p14:sldId id="2147479962"/>
            <p14:sldId id="2147480079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50"/>
            <p14:sldId id="2147479990"/>
            <p14:sldId id="2147479991"/>
            <p14:sldId id="2147479992"/>
            <p14:sldId id="2147480097"/>
          </p14:sldIdLst>
        </p14:section>
        <p14:section name="9 - Quote slides" id="{B01A77B5-8462-45FD-B993-08F7F3659690}">
          <p14:sldIdLst>
            <p14:sldId id="2147480006"/>
            <p14:sldId id="2147480080"/>
          </p14:sldIdLst>
        </p14:section>
        <p14:section name="10 - Closing slides" id="{1E7AC317-C1C3-BF4A-95B2-52EB01762F53}">
          <p14:sldIdLst>
            <p14:sldId id="2147482788"/>
            <p14:sldId id="2147480026"/>
          </p14:sldIdLst>
        </p14:section>
        <p14:section name="11 - Icons for use" id="{C2F20541-B464-B145-886A-A824BE6EDF45}">
          <p14:sldIdLst>
            <p14:sldId id="2147480034"/>
            <p14:sldId id="2147480035"/>
            <p14:sldId id="2147479792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D0B4B-C2A8-442A-9980-DB2B559189F6}" v="235" dt="2024-10-07T23:57:31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2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2.xml"/><Relationship Id="rId90" Type="http://schemas.openxmlformats.org/officeDocument/2006/relationships/commentAuthors" Target="commentAuthors.xml"/><Relationship Id="rId95" Type="http://schemas.microsoft.com/office/2015/10/relationships/revisionInfo" Target="revisionInfo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presProps" Target="presProps.xml"/><Relationship Id="rId9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3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14.fntdata"/><Relationship Id="rId61" Type="http://schemas.openxmlformats.org/officeDocument/2006/relationships/slide" Target="slides/slide58.xml"/><Relationship Id="rId82" Type="http://schemas.openxmlformats.org/officeDocument/2006/relationships/font" Target="fonts/font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2-8F4F-84DB-700D461F1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2-8F4F-84DB-700D461F19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2-8F4F-84DB-700D461F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11/6/2024 6:51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11/6/2024 6:51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11/6/2024 6:51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11/6/2024 6:51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1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11/6/2024 6:51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11/6/2024 6:51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11/6/2024 6:51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://www.paciellogroup.com/resources/contrastAnalyser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pframework/abp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abp.io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1589103"/>
            <a:ext cx="10301853" cy="1789080"/>
          </a:xfrm>
        </p:spPr>
        <p:txBody>
          <a:bodyPr/>
          <a:lstStyle/>
          <a:p>
            <a:r>
              <a:rPr lang="en-US" sz="40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Building Modular Monolith Applications </a:t>
            </a:r>
            <a:br>
              <a:rPr lang="tr-TR" sz="32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</a:br>
            <a:r>
              <a:rPr lang="en-US" sz="3200" i="1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with ASP.NET Core and ABP Studio</a:t>
            </a:r>
            <a:endParaRPr lang="en-US" sz="32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4225" y="4243849"/>
            <a:ext cx="6555034" cy="523220"/>
          </a:xfrm>
        </p:spPr>
        <p:txBody>
          <a:bodyPr/>
          <a:lstStyle/>
          <a:p>
            <a:r>
              <a:rPr lang="tr-TR" sz="2000" dirty="0">
                <a:latin typeface="Open Sans"/>
                <a:ea typeface="Open Sans"/>
                <a:cs typeface="Open Sans"/>
              </a:rPr>
              <a:t>Halil İbrahim KALKAN</a:t>
            </a:r>
            <a:br>
              <a:rPr lang="tr-TR" sz="2000" dirty="0">
                <a:latin typeface="Open Sans"/>
                <a:ea typeface="Open Sans"/>
                <a:cs typeface="Open Sans"/>
              </a:rPr>
            </a:br>
            <a:r>
              <a:rPr lang="tr-TR" sz="1400" b="0" i="1" dirty="0">
                <a:latin typeface="Open Sans"/>
                <a:ea typeface="Open Sans"/>
                <a:cs typeface="Open Sans"/>
              </a:rPr>
              <a:t>Volosoft, Lead Software Architect</a:t>
            </a:r>
            <a:endParaRPr lang="en-US" sz="1400" b="0" i="1" dirty="0"/>
          </a:p>
        </p:txBody>
      </p:sp>
      <p:pic>
        <p:nvPicPr>
          <p:cNvPr id="4" name="Google Shape;59;p1">
            <a:extLst>
              <a:ext uri="{FF2B5EF4-FFF2-40B4-BE49-F238E27FC236}">
                <a16:creationId xmlns:a16="http://schemas.microsoft.com/office/drawing/2014/main" id="{341E70D5-E58A-F068-E9E5-AADC116B8E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225" y="5130040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422252B4-8DED-818C-23C9-438A3A9689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229" y="5512763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;p1">
            <a:extLst>
              <a:ext uri="{FF2B5EF4-FFF2-40B4-BE49-F238E27FC236}">
                <a16:creationId xmlns:a16="http://schemas.microsoft.com/office/drawing/2014/main" id="{1B6CCDED-D21B-610A-76B7-8F803805E2CB}"/>
              </a:ext>
            </a:extLst>
          </p:cNvPr>
          <p:cNvSpPr txBox="1"/>
          <p:nvPr/>
        </p:nvSpPr>
        <p:spPr>
          <a:xfrm>
            <a:off x="1829830" y="50669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62;p1">
            <a:extLst>
              <a:ext uri="{FF2B5EF4-FFF2-40B4-BE49-F238E27FC236}">
                <a16:creationId xmlns:a16="http://schemas.microsoft.com/office/drawing/2014/main" id="{A018AD8D-6287-04D9-1B45-80609E03C658}"/>
              </a:ext>
            </a:extLst>
          </p:cNvPr>
          <p:cNvSpPr txBox="1"/>
          <p:nvPr/>
        </p:nvSpPr>
        <p:spPr>
          <a:xfrm>
            <a:off x="1829831" y="54362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4" descr="Halil İbrahim Kalkan">
            <a:extLst>
              <a:ext uri="{FF2B5EF4-FFF2-40B4-BE49-F238E27FC236}">
                <a16:creationId xmlns:a16="http://schemas.microsoft.com/office/drawing/2014/main" id="{2B3B5471-3D71-F705-820A-52DC2345C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70" y="4099371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D7CF23-7119-5C8E-EE8A-CE3C32E6E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7F90F6-F7F6-4D34-9EEB-F0B51B85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Module Solutions &amp; The Host Application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679138-A163-8530-96E0-342EF905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641" y="3645663"/>
            <a:ext cx="2047875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0365ED-70EC-47D9-0435-6C8898A08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656" y="2178256"/>
            <a:ext cx="2495550" cy="59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83AD1-CC87-5585-89FF-879811C3E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527" y="2197306"/>
            <a:ext cx="2466975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D6EE6-1B7D-07C4-CA86-1A8964B41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804" y="2178256"/>
            <a:ext cx="2495550" cy="5810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8E18DF-19B8-B584-2340-DC0CA141A541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3080015" y="2759281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E2A369-A27A-F81C-9546-957A796FD908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5872579" y="2759281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744E0E-CA3E-2D31-9180-B8A8CAA7DD60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6346465" y="2768806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3077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59D7D3-B826-0F20-B489-9B375D0C9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6B5665-64C6-F29E-3735-CE6202D1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Module Dependencies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2A2B8D-571D-4B94-94E3-4E593245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459" y="2428593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8EDFBA-4A47-1F98-5AF3-693ECB75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810" y="2428593"/>
            <a:ext cx="1876425" cy="581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292AAA-1F68-5932-B150-733E7622D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786" y="2428593"/>
            <a:ext cx="1905000" cy="5905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B86896-F41F-F0F5-0F34-282B43E6192A}"/>
              </a:ext>
            </a:extLst>
          </p:cNvPr>
          <p:cNvCxnSpPr/>
          <p:nvPr/>
        </p:nvCxnSpPr>
        <p:spPr>
          <a:xfrm flipH="1">
            <a:off x="4007368" y="2709580"/>
            <a:ext cx="1085222" cy="179070"/>
          </a:xfrm>
          <a:prstGeom prst="straightConnector1">
            <a:avLst/>
          </a:prstGeom>
          <a:ln w="38100">
            <a:solidFill>
              <a:srgbClr val="A074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0A5294-0A88-E911-427D-A473537232DC}"/>
              </a:ext>
            </a:extLst>
          </p:cNvPr>
          <p:cNvCxnSpPr/>
          <p:nvPr/>
        </p:nvCxnSpPr>
        <p:spPr>
          <a:xfrm>
            <a:off x="6218005" y="2709580"/>
            <a:ext cx="1564193" cy="179070"/>
          </a:xfrm>
          <a:prstGeom prst="straightConnector1">
            <a:avLst/>
          </a:prstGeom>
          <a:ln w="38100">
            <a:solidFill>
              <a:srgbClr val="A074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C29182-06F8-BEF1-D7FF-1D0F83B7B129}"/>
              </a:ext>
            </a:extLst>
          </p:cNvPr>
          <p:cNvCxnSpPr/>
          <p:nvPr/>
        </p:nvCxnSpPr>
        <p:spPr>
          <a:xfrm>
            <a:off x="3494902" y="2709580"/>
            <a:ext cx="1597688" cy="179070"/>
          </a:xfrm>
          <a:prstGeom prst="straightConnector1">
            <a:avLst/>
          </a:prstGeom>
          <a:ln w="38100">
            <a:solidFill>
              <a:srgbClr val="A074F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68;p2">
            <a:extLst>
              <a:ext uri="{FF2B5EF4-FFF2-40B4-BE49-F238E27FC236}">
                <a16:creationId xmlns:a16="http://schemas.microsoft.com/office/drawing/2014/main" id="{D764A358-CFDF-7622-99E5-37152DF02AEB}"/>
              </a:ext>
            </a:extLst>
          </p:cNvPr>
          <p:cNvSpPr txBox="1"/>
          <p:nvPr/>
        </p:nvSpPr>
        <p:spPr>
          <a:xfrm>
            <a:off x="1868842" y="3360922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dirty="0" err="1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1500" b="1" dirty="0" err="1">
                <a:solidFill>
                  <a:srgbClr val="A074F3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dirty="0" err="1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IPaymentService.</a:t>
            </a:r>
            <a:r>
              <a:rPr lang="en-US" sz="1500" b="1" dirty="0" err="1">
                <a:solidFill>
                  <a:srgbClr val="A074F3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A074F3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A074F3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dirty="0">
              <a:solidFill>
                <a:schemeClr val="bg1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86811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69D234-3A30-7ED0-1B1D-F0061CB27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527E04-5580-2906-434F-E05611F4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Communication Between the Modules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BFB3B-2AF8-4BA4-4D15-6227EBA58EEF}"/>
              </a:ext>
            </a:extLst>
          </p:cNvPr>
          <p:cNvSpPr/>
          <p:nvPr/>
        </p:nvSpPr>
        <p:spPr>
          <a:xfrm>
            <a:off x="1398091" y="2651949"/>
            <a:ext cx="3051349" cy="121187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monolith host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009FC9-AC91-22C1-AA25-394A641A78BA}"/>
              </a:ext>
            </a:extLst>
          </p:cNvPr>
          <p:cNvSpPr/>
          <p:nvPr/>
        </p:nvSpPr>
        <p:spPr>
          <a:xfrm>
            <a:off x="1594176" y="2906169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Ordering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15F4CC-279A-1A1E-E074-7073151F17B4}"/>
              </a:ext>
            </a:extLst>
          </p:cNvPr>
          <p:cNvSpPr/>
          <p:nvPr/>
        </p:nvSpPr>
        <p:spPr>
          <a:xfrm>
            <a:off x="3397560" y="2906168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Catalog Module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FEFA19-A81C-CF7F-860A-FB9AC3508C70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2386178" y="3114004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2EE06B-E0C8-71AB-6AEC-B3662178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05" y="4118041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93487D-0924-40D0-FD11-BD87BE44476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3793561" y="3321839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5D358CBB-764D-F36C-D69C-8714D005D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21" y="4118041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2A9980-4BF9-87DB-27BA-059CD9E2DEE4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>
            <a:off x="1990177" y="3321840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0CD82A-04B1-385C-261A-DBB91DCA64A6}"/>
              </a:ext>
            </a:extLst>
          </p:cNvPr>
          <p:cNvSpPr txBox="1"/>
          <p:nvPr/>
        </p:nvSpPr>
        <p:spPr>
          <a:xfrm>
            <a:off x="1607699" y="4446010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837031-4EED-76A2-BC3C-FE42C0BFCE17}"/>
              </a:ext>
            </a:extLst>
          </p:cNvPr>
          <p:cNvSpPr txBox="1"/>
          <p:nvPr/>
        </p:nvSpPr>
        <p:spPr>
          <a:xfrm>
            <a:off x="3414555" y="4446010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83B87E-A57C-11BF-C4E4-22BD027E0634}"/>
              </a:ext>
            </a:extLst>
          </p:cNvPr>
          <p:cNvSpPr/>
          <p:nvPr/>
        </p:nvSpPr>
        <p:spPr>
          <a:xfrm>
            <a:off x="1398091" y="1672360"/>
            <a:ext cx="3051349" cy="31007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UI Application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83A94E-5472-6806-3597-459849C05375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990177" y="1982433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5EA6B5-9DAB-C11E-035D-CE08B1D6E9FE}"/>
              </a:ext>
            </a:extLst>
          </p:cNvPr>
          <p:cNvSpPr txBox="1"/>
          <p:nvPr/>
        </p:nvSpPr>
        <p:spPr>
          <a:xfrm>
            <a:off x="2350111" y="2875633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query stock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671223-F10A-6D71-A28B-05E584D26E96}"/>
              </a:ext>
            </a:extLst>
          </p:cNvPr>
          <p:cNvSpPr txBox="1"/>
          <p:nvPr/>
        </p:nvSpPr>
        <p:spPr>
          <a:xfrm>
            <a:off x="1953801" y="2118490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39D20E-3294-E44A-E0BC-F5A2EE8A37EC}"/>
              </a:ext>
            </a:extLst>
          </p:cNvPr>
          <p:cNvSpPr/>
          <p:nvPr/>
        </p:nvSpPr>
        <p:spPr>
          <a:xfrm>
            <a:off x="7193249" y="2651949"/>
            <a:ext cx="3051349" cy="121187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monolith host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(single process)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39EB64-CF62-B0AC-8B34-2083D694C76A}"/>
              </a:ext>
            </a:extLst>
          </p:cNvPr>
          <p:cNvSpPr/>
          <p:nvPr/>
        </p:nvSpPr>
        <p:spPr>
          <a:xfrm>
            <a:off x="7389334" y="2906169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Ordering Module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4FFD75-60A8-E7B5-31FF-CBC5CD70B5CF}"/>
              </a:ext>
            </a:extLst>
          </p:cNvPr>
          <p:cNvSpPr/>
          <p:nvPr/>
        </p:nvSpPr>
        <p:spPr>
          <a:xfrm>
            <a:off x="9192718" y="2906168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Catalog Module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1E705E-86D7-56D1-E0B0-7CA6105DCB8A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8181336" y="3114004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0F70AD70-B777-2238-4846-4D8A97CDC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563" y="4118041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2F21FB-EED5-1894-0875-DB5C47597085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9588719" y="3321839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45D1CDA-1246-4946-1440-B18A02922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79" y="4118041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C7F986-F04F-5733-BC06-F50B17075F53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7785335" y="3321840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0DE4A6E-F54B-6278-82EC-5F16E33AEFEA}"/>
              </a:ext>
            </a:extLst>
          </p:cNvPr>
          <p:cNvSpPr txBox="1"/>
          <p:nvPr/>
        </p:nvSpPr>
        <p:spPr>
          <a:xfrm>
            <a:off x="7402857" y="4446010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C9EDF0-2206-E86B-2DDC-1ADD1E004798}"/>
              </a:ext>
            </a:extLst>
          </p:cNvPr>
          <p:cNvSpPr txBox="1"/>
          <p:nvPr/>
        </p:nvSpPr>
        <p:spPr>
          <a:xfrm>
            <a:off x="9209713" y="4446010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DD3275-DE4B-2705-7E14-0FEC168E3A93}"/>
              </a:ext>
            </a:extLst>
          </p:cNvPr>
          <p:cNvSpPr/>
          <p:nvPr/>
        </p:nvSpPr>
        <p:spPr>
          <a:xfrm>
            <a:off x="7193249" y="1672360"/>
            <a:ext cx="3051349" cy="31007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UI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6006134-DE53-2787-4DF7-992691C8C16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785335" y="1982433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742057-723E-E19A-9D34-8D10CAE2A530}"/>
              </a:ext>
            </a:extLst>
          </p:cNvPr>
          <p:cNvSpPr txBox="1"/>
          <p:nvPr/>
        </p:nvSpPr>
        <p:spPr>
          <a:xfrm>
            <a:off x="8167810" y="2670218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bg1"/>
                </a:solidFill>
              </a:rPr>
              <a:t>event</a:t>
            </a:r>
            <a:br>
              <a:rPr lang="tr-TR" sz="1100" b="1" i="1" dirty="0">
                <a:solidFill>
                  <a:schemeClr val="bg1"/>
                </a:solidFill>
              </a:rPr>
            </a:br>
            <a:r>
              <a:rPr lang="tr-TR" sz="1100" b="1" dirty="0">
                <a:solidFill>
                  <a:schemeClr val="bg1"/>
                </a:solidFill>
              </a:rPr>
              <a:t>OrderPlaced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7A757F-FE22-B215-D0ED-9B1F553BBD42}"/>
              </a:ext>
            </a:extLst>
          </p:cNvPr>
          <p:cNvSpPr txBox="1"/>
          <p:nvPr/>
        </p:nvSpPr>
        <p:spPr>
          <a:xfrm>
            <a:off x="7748959" y="2118490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3B8465-AC6E-A120-6BF8-14993824EAC9}"/>
              </a:ext>
            </a:extLst>
          </p:cNvPr>
          <p:cNvSpPr txBox="1"/>
          <p:nvPr/>
        </p:nvSpPr>
        <p:spPr>
          <a:xfrm>
            <a:off x="726541" y="5204866"/>
            <a:ext cx="496662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Best for </a:t>
            </a:r>
            <a:r>
              <a:rPr lang="tr-TR" sz="2000" b="1" dirty="0">
                <a:solidFill>
                  <a:schemeClr val="bg1"/>
                </a:solidFill>
              </a:rPr>
              <a:t>read / query </a:t>
            </a:r>
            <a:r>
              <a:rPr lang="tr-TR" sz="2000" dirty="0">
                <a:solidFill>
                  <a:schemeClr val="bg1"/>
                </a:solidFill>
              </a:rPr>
              <a:t>operations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Implement </a:t>
            </a:r>
            <a:r>
              <a:rPr lang="tr-TR" sz="2000" b="1" dirty="0">
                <a:solidFill>
                  <a:schemeClr val="bg1"/>
                </a:solidFill>
              </a:rPr>
              <a:t>caching </a:t>
            </a:r>
            <a:r>
              <a:rPr lang="tr-TR" sz="2000" dirty="0">
                <a:solidFill>
                  <a:schemeClr val="bg1"/>
                </a:solidFill>
              </a:rPr>
              <a:t>wherever possible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Implement specifically designed &amp; optimized </a:t>
            </a:r>
            <a:r>
              <a:rPr lang="tr-TR" sz="2000" b="1" dirty="0">
                <a:solidFill>
                  <a:schemeClr val="bg1"/>
                </a:solidFill>
              </a:rPr>
              <a:t>integration services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A0FD6D-EADA-7CBB-7354-93C94B051DC2}"/>
              </a:ext>
            </a:extLst>
          </p:cNvPr>
          <p:cNvSpPr txBox="1"/>
          <p:nvPr/>
        </p:nvSpPr>
        <p:spPr>
          <a:xfrm>
            <a:off x="6521699" y="5204865"/>
            <a:ext cx="496662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Implement </a:t>
            </a:r>
            <a:r>
              <a:rPr lang="tr-TR" sz="2000" b="1" dirty="0">
                <a:solidFill>
                  <a:schemeClr val="bg1"/>
                </a:solidFill>
              </a:rPr>
              <a:t>side effects</a:t>
            </a:r>
            <a:br>
              <a:rPr lang="tr-TR" sz="2000" dirty="0">
                <a:solidFill>
                  <a:schemeClr val="bg1"/>
                </a:solidFill>
              </a:rPr>
            </a:br>
            <a:r>
              <a:rPr lang="en-US" sz="2000" i="1" dirty="0">
                <a:solidFill>
                  <a:schemeClr val="bg1"/>
                </a:solidFill>
              </a:rPr>
              <a:t>(a change triggers another change in other modules)</a:t>
            </a:r>
            <a:endParaRPr lang="tr-TR" sz="2000" i="1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One publisher - </a:t>
            </a:r>
            <a:r>
              <a:rPr lang="tr-TR" sz="2000" b="1" dirty="0">
                <a:solidFill>
                  <a:schemeClr val="bg1"/>
                </a:solidFill>
              </a:rPr>
              <a:t>multiple subscriber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57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35F26E-19B4-8377-4EC9-3E96F2D3A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C47DBC-6CD9-1763-E91B-B598B5A3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UI Layer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1D2706-0AFD-A589-B678-FE060A4C86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949" y="1700398"/>
            <a:ext cx="3731160" cy="113877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800" dirty="0"/>
              <a:t>UI Packages for Each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800" dirty="0"/>
              <a:t>A Unification UI Layer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800" dirty="0"/>
              <a:t>Component based modular UI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DE861-9BFA-F7C0-4E4D-B3A92E117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09" y="1322038"/>
            <a:ext cx="8029537" cy="524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629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CAB19A-96C0-6B9B-4BF7-684A4AF5C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A38967-042D-7948-886A-CD4A0B6DEEED}"/>
              </a:ext>
            </a:extLst>
          </p:cNvPr>
          <p:cNvSpPr/>
          <p:nvPr/>
        </p:nvSpPr>
        <p:spPr bwMode="auto">
          <a:xfrm>
            <a:off x="6798773" y="1428751"/>
            <a:ext cx="3782290" cy="3210790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FE2F8B-BD3A-00B3-0DFC-14DC0CCDBF28}"/>
              </a:ext>
            </a:extLst>
          </p:cNvPr>
          <p:cNvSpPr/>
          <p:nvPr/>
        </p:nvSpPr>
        <p:spPr bwMode="auto">
          <a:xfrm>
            <a:off x="1756409" y="1428751"/>
            <a:ext cx="3782290" cy="3210790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39E3C9-2188-28E8-F5A7-B712947E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Database Layer</a:t>
            </a:r>
            <a:endParaRPr lang="en-US" dirty="0"/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6E46C978-3A2B-214A-D9CF-74D52CB3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03796" y="1630449"/>
            <a:ext cx="3372245" cy="2807394"/>
          </a:xfrm>
          <a:prstGeom prst="rect">
            <a:avLst/>
          </a:prstGeom>
        </p:spPr>
      </p:pic>
      <p:pic>
        <p:nvPicPr>
          <p:cNvPr id="3" name="Resim 12">
            <a:extLst>
              <a:ext uri="{FF2B5EF4-FFF2-40B4-BE49-F238E27FC236}">
                <a16:creationId xmlns:a16="http://schemas.microsoft.com/office/drawing/2014/main" id="{2889B3A8-3FDD-5CB7-3545-1B89905D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44399" y="1679480"/>
            <a:ext cx="3206310" cy="2709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EEEC29-D5EA-B7C9-1BB1-808B7C98E838}"/>
              </a:ext>
            </a:extLst>
          </p:cNvPr>
          <p:cNvSpPr txBox="1"/>
          <p:nvPr/>
        </p:nvSpPr>
        <p:spPr>
          <a:xfrm>
            <a:off x="1527464" y="4883727"/>
            <a:ext cx="448887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Possible to make multi-module table </a:t>
            </a:r>
            <a:r>
              <a:rPr lang="tr-TR" sz="2000" b="1" dirty="0">
                <a:solidFill>
                  <a:schemeClr val="bg1"/>
                </a:solidFill>
              </a:rPr>
              <a:t>JOINs </a:t>
            </a:r>
            <a:r>
              <a:rPr lang="tr-TR" sz="2000" dirty="0">
                <a:solidFill>
                  <a:schemeClr val="bg1"/>
                </a:solidFill>
              </a:rPr>
              <a:t>(for reporting)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Possible to ensure database level </a:t>
            </a:r>
            <a:r>
              <a:rPr lang="tr-TR" sz="2000" b="1" dirty="0">
                <a:solidFill>
                  <a:schemeClr val="bg1"/>
                </a:solidFill>
              </a:rPr>
              <a:t>transactions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216E8-4D43-797D-42F7-4BC6EB5E3CD4}"/>
              </a:ext>
            </a:extLst>
          </p:cNvPr>
          <p:cNvSpPr txBox="1"/>
          <p:nvPr/>
        </p:nvSpPr>
        <p:spPr>
          <a:xfrm>
            <a:off x="6798773" y="4883727"/>
            <a:ext cx="448887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Best </a:t>
            </a:r>
            <a:r>
              <a:rPr lang="tr-TR" sz="2000" b="1" dirty="0">
                <a:solidFill>
                  <a:schemeClr val="bg1"/>
                </a:solidFill>
              </a:rPr>
              <a:t>data isolation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chemeClr val="bg1"/>
                </a:solidFill>
              </a:rPr>
              <a:t>Different DBMS </a:t>
            </a:r>
            <a:r>
              <a:rPr lang="tr-TR" sz="2000" dirty="0">
                <a:solidFill>
                  <a:schemeClr val="bg1"/>
                </a:solidFill>
              </a:rPr>
              <a:t>for each module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chemeClr val="bg1"/>
                </a:solidFill>
              </a:rPr>
              <a:t>Scale </a:t>
            </a:r>
            <a:r>
              <a:rPr lang="tr-TR" sz="2000" dirty="0">
                <a:solidFill>
                  <a:schemeClr val="bg1"/>
                </a:solidFill>
              </a:rPr>
              <a:t>a database independently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More </a:t>
            </a:r>
            <a:r>
              <a:rPr lang="tr-TR" sz="2000" b="1" dirty="0">
                <a:solidFill>
                  <a:schemeClr val="bg1"/>
                </a:solidFill>
              </a:rPr>
              <a:t>microservice ready</a:t>
            </a:r>
          </a:p>
        </p:txBody>
      </p:sp>
    </p:spTree>
    <p:extLst>
      <p:ext uri="{BB962C8B-B14F-4D97-AF65-F5344CB8AC3E}">
        <p14:creationId xmlns:p14="http://schemas.microsoft.com/office/powerpoint/2010/main" val="295713650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381758"/>
            <a:ext cx="8046057" cy="2094484"/>
          </a:xfrm>
        </p:spPr>
        <p:txBody>
          <a:bodyPr/>
          <a:lstStyle/>
          <a:p>
            <a:r>
              <a:rPr lang="tr-TR" b="0" dirty="0"/>
              <a:t>DEMO</a:t>
            </a:r>
            <a:br>
              <a:rPr lang="tr-TR" dirty="0"/>
            </a:br>
            <a:br>
              <a:rPr lang="en-US" dirty="0"/>
            </a:br>
            <a:r>
              <a:rPr lang="en-US" dirty="0"/>
              <a:t>Building Modular Application</a:t>
            </a:r>
            <a:r>
              <a:rPr lang="tr-TR" dirty="0"/>
              <a:t>s</a:t>
            </a:r>
            <a:br>
              <a:rPr lang="tr-TR" dirty="0"/>
            </a:br>
            <a:r>
              <a:rPr lang="en-US" dirty="0"/>
              <a:t>with ABP Studio</a:t>
            </a:r>
          </a:p>
        </p:txBody>
      </p:sp>
      <p:pic>
        <p:nvPicPr>
          <p:cNvPr id="8" name="Picture Placeholder 7" descr="A person smiling in front of a shelf of colorful books&#10;&#10;Description automatically generated">
            <a:extLst>
              <a:ext uri="{FF2B5EF4-FFF2-40B4-BE49-F238E27FC236}">
                <a16:creationId xmlns:a16="http://schemas.microsoft.com/office/drawing/2014/main" id="{3EC17378-37FA-85E7-9244-A6E0B7211FF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63" b="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97621F-32B8-12BB-0CA8-DC57BE431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C9713-3E9C-989E-7E90-C9D74832D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18520" cy="1231106"/>
          </a:xfrm>
        </p:spPr>
        <p:txBody>
          <a:bodyPr/>
          <a:lstStyle/>
          <a:p>
            <a:r>
              <a:rPr lang="tr-TR" dirty="0"/>
              <a:t>Modular Monolith Application</a:t>
            </a:r>
            <a:br>
              <a:rPr lang="tr-TR" dirty="0"/>
            </a:br>
            <a:r>
              <a:rPr lang="tr-TR" dirty="0"/>
              <a:t>Development Tutorial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23D0A-3588-F1BA-3255-F9B6E000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911" y="1653134"/>
            <a:ext cx="4759420" cy="4759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24169-FB5B-DD4C-FD8B-6E1DD2B782FF}"/>
              </a:ext>
            </a:extLst>
          </p:cNvPr>
          <p:cNvSpPr txBox="1"/>
          <p:nvPr/>
        </p:nvSpPr>
        <p:spPr>
          <a:xfrm>
            <a:off x="570676" y="2492807"/>
            <a:ext cx="5920221" cy="3080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01: Creating the initial solution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02: Creating the initial Products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03: Building the Products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04: Creating the initial Ordering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05: Building the Ordering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06: Integrating the modules: Implementing Integration Services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07: Integrating the modules: Communication via Messages (Events)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08: Integrating the modules: Joining the Products and Orders Data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47239854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1133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  <a:r>
              <a:rPr lang="tr-TR" dirty="0"/>
              <a:t>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3690F-E5F5-1BA9-7DE0-830922E8A5AA}"/>
              </a:ext>
            </a:extLst>
          </p:cNvPr>
          <p:cNvSpPr txBox="1">
            <a:spLocks/>
          </p:cNvSpPr>
          <p:nvPr/>
        </p:nvSpPr>
        <p:spPr>
          <a:xfrm>
            <a:off x="5118660" y="3167390"/>
            <a:ext cx="6555034" cy="52322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>
                <a:latin typeface="Open Sans"/>
                <a:ea typeface="Open Sans"/>
                <a:cs typeface="Open Sans"/>
              </a:rPr>
              <a:t>Halil İbrahim KALKAN</a:t>
            </a:r>
            <a:br>
              <a:rPr lang="tr-TR" sz="2000">
                <a:latin typeface="Open Sans"/>
                <a:ea typeface="Open Sans"/>
                <a:cs typeface="Open Sans"/>
              </a:rPr>
            </a:br>
            <a:r>
              <a:rPr lang="tr-TR" sz="1400" b="0" i="1">
                <a:latin typeface="Open Sans"/>
                <a:ea typeface="Open Sans"/>
                <a:cs typeface="Open Sans"/>
              </a:rPr>
              <a:t>Volosoft, Lead Software Architect</a:t>
            </a:r>
            <a:endParaRPr lang="en-US" sz="1400" b="0" i="1" dirty="0"/>
          </a:p>
        </p:txBody>
      </p:sp>
      <p:pic>
        <p:nvPicPr>
          <p:cNvPr id="4" name="Google Shape;59;p1">
            <a:extLst>
              <a:ext uri="{FF2B5EF4-FFF2-40B4-BE49-F238E27FC236}">
                <a16:creationId xmlns:a16="http://schemas.microsoft.com/office/drawing/2014/main" id="{C20E9178-195A-1C69-BF7E-C5BF2E01F0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18660" y="4053581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411E52BA-CE47-9D9E-BC36-54692F5AA7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664" y="4436304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;p1">
            <a:extLst>
              <a:ext uri="{FF2B5EF4-FFF2-40B4-BE49-F238E27FC236}">
                <a16:creationId xmlns:a16="http://schemas.microsoft.com/office/drawing/2014/main" id="{E517FA69-AC20-2F8D-1755-935F0AA4F2B8}"/>
              </a:ext>
            </a:extLst>
          </p:cNvPr>
          <p:cNvSpPr txBox="1"/>
          <p:nvPr/>
        </p:nvSpPr>
        <p:spPr>
          <a:xfrm>
            <a:off x="5354265" y="3990481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62;p1">
            <a:extLst>
              <a:ext uri="{FF2B5EF4-FFF2-40B4-BE49-F238E27FC236}">
                <a16:creationId xmlns:a16="http://schemas.microsoft.com/office/drawing/2014/main" id="{7F3B819A-33AC-23B6-ED67-65D5D8FA7C65}"/>
              </a:ext>
            </a:extLst>
          </p:cNvPr>
          <p:cNvSpPr txBox="1"/>
          <p:nvPr/>
        </p:nvSpPr>
        <p:spPr>
          <a:xfrm>
            <a:off x="5354266" y="4359781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4" descr="Halil İbrahim Kalkan">
            <a:extLst>
              <a:ext uri="{FF2B5EF4-FFF2-40B4-BE49-F238E27FC236}">
                <a16:creationId xmlns:a16="http://schemas.microsoft.com/office/drawing/2014/main" id="{C9FEEB84-AB48-173F-F0D9-E805A97E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605" y="3022912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3918" y="1356030"/>
            <a:ext cx="2640879" cy="553998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73918" y="3630514"/>
            <a:ext cx="2640878" cy="553998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73918" y="4436029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423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830997"/>
          </a:xfrm>
        </p:spPr>
        <p:txBody>
          <a:bodyPr/>
          <a:lstStyle/>
          <a:p>
            <a:r>
              <a:rPr lang="tr-TR" dirty="0"/>
              <a:t>Introduction to Modularity &amp;</a:t>
            </a:r>
            <a:br>
              <a:rPr lang="tr-TR" dirty="0"/>
            </a:br>
            <a:r>
              <a:rPr lang="tr-TR" dirty="0"/>
              <a:t>ABP Platform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830997"/>
          </a:xfrm>
        </p:spPr>
        <p:txBody>
          <a:bodyPr/>
          <a:lstStyle/>
          <a:p>
            <a:r>
              <a:rPr lang="tr-TR" dirty="0"/>
              <a:t>Designing a Modular</a:t>
            </a:r>
            <a:br>
              <a:rPr lang="tr-TR" dirty="0"/>
            </a:br>
            <a:r>
              <a:rPr lang="tr-TR" dirty="0"/>
              <a:t>.NET Solution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1107996"/>
          </a:xfrm>
        </p:spPr>
        <p:txBody>
          <a:bodyPr/>
          <a:lstStyle/>
          <a:p>
            <a:r>
              <a:rPr lang="tr-TR" dirty="0"/>
              <a:t>DEMO:</a:t>
            </a:r>
            <a:br>
              <a:rPr lang="tr-TR" dirty="0"/>
            </a:br>
            <a:r>
              <a:rPr lang="tr-TR" dirty="0"/>
              <a:t>Building Modular Application with ABP Studio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08E8DFB-7477-0D58-183E-F7781AB4A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DAB0-0D74-10FA-E4FE-D1EF724EC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406BF8-F3F4-A2B1-7168-92580893CB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4743E-7980-A2E9-D3A2-A260A9DD75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83260-E462-564B-93E6-64FB493B4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1BDE3D-9709-4945-43B6-828DD6FCC1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831B8C-DA96-352D-F3C1-D35EEEA9F4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1120C8-2497-44C5-375F-FE87B06A37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36488233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F0A788-4BDD-B5E8-AF90-20ED19496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FAFA-3870-3B1F-241B-EE7887D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3C05E-0FB7-0EEC-9C6A-96659EF895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705175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0860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9881043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0042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1553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D9E07B-C7B2-A2B2-90FF-4DC40BA84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868452-1BE2-B8C1-4ED2-75F017EB37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DC88D-FBE7-B94F-CF17-E05B7C25C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EE5BA-B412-4F16-3CE2-560E69B76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1725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4DC6FF-454F-C46C-C012-4ECF8607D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D4324D-8C01-8EE7-F404-21A0A16518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0DE8E7-5718-B2E4-0DDB-42DFE360C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0E4C7-9469-228C-910B-1A431B24DB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625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tr-TR" dirty="0"/>
              <a:t>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1477328"/>
          </a:xfrm>
        </p:spPr>
        <p:txBody>
          <a:bodyPr/>
          <a:lstStyle/>
          <a:p>
            <a:r>
              <a:rPr lang="en-US" dirty="0"/>
              <a:t>Introduction to Modularity &amp;</a:t>
            </a:r>
            <a:br>
              <a:rPr lang="en-US" dirty="0"/>
            </a:br>
            <a:r>
              <a:rPr lang="en-US" dirty="0"/>
              <a:t>ABP Platform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811E893-8CFB-D47B-9EF4-196797BDC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726EA0-624A-7655-9A4C-7F8C0168E2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4314CC-CE36-8C78-165B-30292507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B8A59-3FF5-4A31-8AC3-7EC594DE6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28854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1763A87-3C05-7487-D6C4-5CE501E4F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1F6C4D-3A7C-A06C-EDEC-BB7373E0B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AD78A2-84E3-C8CF-8D35-05D72CD7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28D9EB-611A-D74B-3C12-91041E3C2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5869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CAAB7C-2DEB-08FA-FAEB-CB031DC3B8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0AFDDA-3B8C-3C07-6802-285A186E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229ECC-1D64-1EC2-9107-302C0593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Why Modular Software?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DFA0-78BC-645B-57B2-647C23E017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4622647" cy="3293209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latin typeface="Poppins"/>
                <a:ea typeface="Poppins"/>
                <a:cs typeface="Poppins"/>
                <a:sym typeface="Poppins"/>
              </a:rPr>
              <a:t>code complexity</a:t>
            </a:r>
            <a:endParaRPr lang="tr-TR" sz="24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2400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lang="tr-TR" sz="24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 later</a:t>
            </a:r>
          </a:p>
          <a:p>
            <a:endParaRPr lang="en-US" dirty="0"/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E3CA5B3F-7C8C-1991-E517-90146B77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9477" y="1194704"/>
            <a:ext cx="5051848" cy="503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7990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988257-4D72-A9A3-F3C6-E8C578619F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342D1A-C04D-6688-2D05-7116DA6C55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190FD41-6C6A-DE0A-1A52-B0E57DE3AA36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11915306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36040659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701992458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611151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2F5A-0BEA-8F06-0F9D-278E625A3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75AF4-9A40-5D50-4BA5-13FC03A03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E680F3-AF14-B890-A2CD-33780AF96B17}"/>
              </a:ext>
            </a:extLst>
          </p:cNvPr>
          <p:cNvCxnSpPr>
            <a:cxnSpLocks/>
          </p:cNvCxnSpPr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4C639-42C5-F77B-0A5F-4EFDF9A05C4A}"/>
              </a:ext>
            </a:extLst>
          </p:cNvPr>
          <p:cNvCxnSpPr>
            <a:cxnSpLocks/>
          </p:cNvCxnSpPr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85448-045C-DEF8-4C52-46F08880C629}"/>
              </a:ext>
            </a:extLst>
          </p:cNvPr>
          <p:cNvCxnSpPr>
            <a:cxnSpLocks/>
          </p:cNvCxnSpPr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450A48-0F8B-7EC2-2C82-1E4E5E20E092}"/>
              </a:ext>
            </a:extLst>
          </p:cNvPr>
          <p:cNvCxnSpPr>
            <a:cxnSpLocks/>
          </p:cNvCxnSpPr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>
            <a:extLst>
              <a:ext uri="{FF2B5EF4-FFF2-40B4-BE49-F238E27FC236}">
                <a16:creationId xmlns:a16="http://schemas.microsoft.com/office/drawing/2014/main" id="{7971F868-1D59-463D-E8BB-CAC32501D17B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3E15F2C-6F1C-DF2A-384D-1281634DE33B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D00AA8C5-32D1-8956-2678-DB59A7435F17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FDBCA05-F5B4-0EC8-3734-9B23BE71DBEC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C4C5AAE-F724-59AF-316E-66B58E380632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4BCCEC78-E5E5-5346-EC64-D3C1C00C06B9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E3453CCF-83CB-F698-19FB-707A5813D405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49FA9B7E-F236-47E7-BAC0-024ED6ACD9D7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6EB9B752-C58F-5994-F4AD-3820E297D31A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922855A9-BD05-62CD-D0AA-62D1EAF3F276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>
            <a:extLst>
              <a:ext uri="{FF2B5EF4-FFF2-40B4-BE49-F238E27FC236}">
                <a16:creationId xmlns:a16="http://schemas.microsoft.com/office/drawing/2014/main" id="{EB7B17CA-CC0A-F3DE-3454-989463983D73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99CDF303-5085-B326-AC96-2BCBB1244211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>
            <a:extLst>
              <a:ext uri="{FF2B5EF4-FFF2-40B4-BE49-F238E27FC236}">
                <a16:creationId xmlns:a16="http://schemas.microsoft.com/office/drawing/2014/main" id="{A5A156D7-A9F8-467B-C22B-B77C94352643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>
            <a:extLst>
              <a:ext uri="{FF2B5EF4-FFF2-40B4-BE49-F238E27FC236}">
                <a16:creationId xmlns:a16="http://schemas.microsoft.com/office/drawing/2014/main" id="{3E8638DA-1F33-7993-BC89-74C63B801A92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>
            <a:extLst>
              <a:ext uri="{FF2B5EF4-FFF2-40B4-BE49-F238E27FC236}">
                <a16:creationId xmlns:a16="http://schemas.microsoft.com/office/drawing/2014/main" id="{B16EA457-7B61-BCF2-23BE-9650864BAC43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>
            <a:extLst>
              <a:ext uri="{FF2B5EF4-FFF2-40B4-BE49-F238E27FC236}">
                <a16:creationId xmlns:a16="http://schemas.microsoft.com/office/drawing/2014/main" id="{E9CA45CE-0BBA-CC89-969F-431C9EA8497C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34682DA-D2E5-3BB7-9D30-59DBB0BAC939}"/>
              </a:ext>
            </a:extLst>
          </p:cNvPr>
          <p:cNvSpPr txBox="1">
            <a:spLocks/>
          </p:cNvSpPr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E7D4497A-A984-D8DC-87C6-EF30E98A4351}"/>
              </a:ext>
            </a:extLst>
          </p:cNvPr>
          <p:cNvSpPr txBox="1">
            <a:spLocks/>
          </p:cNvSpPr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AEB541CA-80B8-9F35-420F-1E01B97D47BF}"/>
              </a:ext>
            </a:extLst>
          </p:cNvPr>
          <p:cNvSpPr txBox="1">
            <a:spLocks/>
          </p:cNvSpPr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715862A-2AF0-E234-2B8C-EED7638361BD}"/>
              </a:ext>
            </a:extLst>
          </p:cNvPr>
          <p:cNvSpPr txBox="1">
            <a:spLocks/>
          </p:cNvSpPr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AFE6A630-E0E9-D57E-D34F-94B1ACCF27AC}"/>
              </a:ext>
            </a:extLst>
          </p:cNvPr>
          <p:cNvSpPr txBox="1">
            <a:spLocks/>
          </p:cNvSpPr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13FD3077-C384-C643-FE25-2914AA8586B7}"/>
              </a:ext>
            </a:extLst>
          </p:cNvPr>
          <p:cNvSpPr txBox="1">
            <a:spLocks/>
          </p:cNvSpPr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4E682DE8-E3FF-6703-67A0-FAD60DFF4B05}"/>
              </a:ext>
            </a:extLst>
          </p:cNvPr>
          <p:cNvSpPr txBox="1">
            <a:spLocks/>
          </p:cNvSpPr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03267A-156D-3F29-36AC-CBFAE67C932F}"/>
              </a:ext>
            </a:extLst>
          </p:cNvPr>
          <p:cNvCxnSpPr>
            <a:cxnSpLocks/>
          </p:cNvCxnSpPr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D8EA88A4-5EF2-1CA9-9A52-65A1E5CA26BB}"/>
              </a:ext>
            </a:extLst>
          </p:cNvPr>
          <p:cNvSpPr txBox="1">
            <a:spLocks/>
          </p:cNvSpPr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E7FC3F6B-6B52-7FAA-8651-FCE9F9E32DB6}"/>
              </a:ext>
            </a:extLst>
          </p:cNvPr>
          <p:cNvSpPr txBox="1">
            <a:spLocks/>
          </p:cNvSpPr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3BE86BD4-F877-B785-0227-C33084DEED78}"/>
              </a:ext>
            </a:extLst>
          </p:cNvPr>
          <p:cNvSpPr txBox="1">
            <a:spLocks/>
          </p:cNvSpPr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1091358-E527-A6C4-76DE-D664C70B7F70}"/>
              </a:ext>
            </a:extLst>
          </p:cNvPr>
          <p:cNvSpPr txBox="1">
            <a:spLocks/>
          </p:cNvSpPr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99042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7FE6-1C17-7A4F-E6EA-BB8C92F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BF9-0A70-908D-83A5-BAADED23F8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0D92-B633-8B95-EC6C-735973BB6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1F9F-C320-C75A-2B26-C618069A6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A0567-E36A-75BC-273A-C609B3E62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5B5FEE-98EE-994C-E175-BBE4102A1D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CC8D9A-FD05-5965-858E-FEE155F20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545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06E3595-B0B5-392B-026B-C64074F6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325D55-E8D4-D4BB-4FEE-34488AF97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572170"/>
            <a:ext cx="3192272" cy="276999"/>
          </a:xfrm>
        </p:spPr>
        <p:txBody>
          <a:bodyPr/>
          <a:lstStyle/>
          <a:p>
            <a:r>
              <a:rPr lang="tr-TR" dirty="0"/>
              <a:t>Business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681DB-F025-9DB0-7BA0-4D8ECF500A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071488"/>
            <a:ext cx="3205796" cy="14465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Catalog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Ordering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Shipping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User reviews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35E-B5B3-2ADC-06AA-4A54A5DA13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4074162"/>
            <a:ext cx="3192272" cy="276999"/>
          </a:xfrm>
        </p:spPr>
        <p:txBody>
          <a:bodyPr/>
          <a:lstStyle/>
          <a:p>
            <a:r>
              <a:rPr lang="tr-TR" dirty="0"/>
              <a:t>Aggregator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6CF22-72F9-FD62-46E4-5BAAA93BB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573480"/>
            <a:ext cx="3205796" cy="64633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600" dirty="0"/>
              <a:t>Reporting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600" dirty="0"/>
              <a:t>Dashboard</a:t>
            </a:r>
            <a:endParaRPr lang="en-US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27F600-CFC2-97F8-FACD-9733D422DE9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572170"/>
            <a:ext cx="3192272" cy="276999"/>
          </a:xfrm>
        </p:spPr>
        <p:txBody>
          <a:bodyPr/>
          <a:lstStyle/>
          <a:p>
            <a:r>
              <a:rPr lang="tr-TR" dirty="0"/>
              <a:t>Infrastructure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956710-3B3C-B402-3254-95EE44609D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071488"/>
            <a:ext cx="3205796" cy="14465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Setting management</a:t>
            </a:r>
            <a:endParaRPr lang="tr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Permission management</a:t>
            </a:r>
            <a:endParaRPr lang="tr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Background jobs</a:t>
            </a:r>
            <a:endParaRPr lang="tr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Email &amp; SMS Sending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7E6111-0928-3FC9-AE7B-08F04D4DE8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4074162"/>
            <a:ext cx="3192272" cy="276999"/>
          </a:xfrm>
        </p:spPr>
        <p:txBody>
          <a:bodyPr/>
          <a:lstStyle/>
          <a:p>
            <a:r>
              <a:rPr lang="tr-TR" dirty="0"/>
              <a:t>Generic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AFCF80-C800-3166-E33B-E680B635C2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573480"/>
            <a:ext cx="3205796" cy="144655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User &amp; </a:t>
            </a:r>
            <a:r>
              <a:rPr lang="fr-FR" sz="1600" dirty="0" err="1"/>
              <a:t>role</a:t>
            </a:r>
            <a:r>
              <a:rPr lang="fr-FR" sz="1600" dirty="0"/>
              <a:t> management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Audit </a:t>
            </a:r>
            <a:r>
              <a:rPr lang="fr-FR" sz="1600" dirty="0" err="1"/>
              <a:t>logging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GDPR</a:t>
            </a:r>
            <a:endParaRPr lang="tr-T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Chat</a:t>
            </a:r>
            <a:endParaRPr lang="en-US" sz="16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1499AEE-AE65-7847-A15D-AA92E96B3B3E}"/>
              </a:ext>
            </a:extLst>
          </p:cNvPr>
          <p:cNvSpPr txBox="1">
            <a:spLocks/>
          </p:cNvSpPr>
          <p:nvPr/>
        </p:nvSpPr>
        <p:spPr>
          <a:xfrm>
            <a:off x="4283542" y="422028"/>
            <a:ext cx="6920211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tr-TR" dirty="0"/>
              <a:t>Module Types</a:t>
            </a:r>
          </a:p>
        </p:txBody>
      </p:sp>
    </p:spTree>
    <p:extLst>
      <p:ext uri="{BB962C8B-B14F-4D97-AF65-F5344CB8AC3E}">
        <p14:creationId xmlns:p14="http://schemas.microsoft.com/office/powerpoint/2010/main" val="425028797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A1CE-E749-403F-39E7-F9A3BE84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3D37-3604-054A-11D6-200F4959E2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471E-94B0-1509-6EA3-5CA010875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7011E-E012-FC6D-8FFB-466FB56F81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48E680-47F7-B06B-3DEF-BBE0D9B189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1081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A91B8-98A5-33B5-3CAB-268B37B795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A5889-2C86-47CC-2552-CEF0257B9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929DD3-7703-5B0B-44A3-A6BB96F897C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F25ABD-210F-0EA8-2DC5-7BAD4AFD5B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AB402F-6718-8B3A-DFF6-BFD0785DD3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D304A6-675F-24F4-6269-DB4B6F2001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D384-D574-AF4F-BBF4-828F796C4C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3349CB-87EF-446E-946B-C08D83CABE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9AFBE-221B-A46F-8BD6-FB42AE294C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9DB0C-F2C9-8DEC-1D92-81ED716D976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5158EE-A73D-F6C8-8DDB-1546E104659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774CFC-2F53-1E25-0AFB-34B6B1B0B1F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5A171B-02FE-E60F-4762-EDD545217C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4738D8-A4FB-94D6-6664-B8FFD0EEF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3D4F10-E192-40B6-AB5D-62879A3029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575-4BF9-B8A8-E52F-DC3C491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9E73-06CA-82F9-DBD7-73C90E52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2E214D-0D75-EDC4-9457-99B91767820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86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BD3E96-CCC1-C8A4-55F8-E3C8E2ECEE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81198-B7B8-B057-EECF-9A18B1B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D929-C72A-9F9B-8C83-9C8AC2436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7906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38F923-5F34-5023-DC8B-ADA22B8BA6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E6B490-B338-FF64-1E4F-C17C68E5C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EFE162-5FE0-6BE0-870F-FF26267678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26B3EC-CE8E-9729-0DAA-10E8E3C433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753961-A499-5243-9B71-C5C110E23B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8F8A38-159A-6214-BB97-8DAAF0ADF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13B31-2721-D10E-2575-8E0F575D46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3A2976-9AF4-1A86-6563-7151D9C40D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9A5BB-0499-2BA0-0B07-6E20B1CD60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61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631F271-C240-7EA7-1B2D-1D32E2890A47}"/>
              </a:ext>
            </a:extLst>
          </p:cNvPr>
          <p:cNvSpPr/>
          <p:nvPr/>
        </p:nvSpPr>
        <p:spPr bwMode="auto">
          <a:xfrm>
            <a:off x="2836725" y="2874932"/>
            <a:ext cx="7616518" cy="394150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26AA40-70C1-70DB-FC5B-4D3F051E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Need for An Infrastucture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AA78A3-730C-6593-AFF2-FCB7B584D6F0}"/>
              </a:ext>
            </a:extLst>
          </p:cNvPr>
          <p:cNvSpPr/>
          <p:nvPr/>
        </p:nvSpPr>
        <p:spPr bwMode="auto">
          <a:xfrm>
            <a:off x="2943933" y="1923008"/>
            <a:ext cx="1733545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Catalog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755746-5473-AF9C-3A9E-EBCAFB9BD7B0}"/>
              </a:ext>
            </a:extLst>
          </p:cNvPr>
          <p:cNvSpPr/>
          <p:nvPr/>
        </p:nvSpPr>
        <p:spPr bwMode="auto">
          <a:xfrm>
            <a:off x="4842592" y="1923008"/>
            <a:ext cx="1733545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Ordering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C6099E-89BA-D6BF-D983-97030A1733CA}"/>
              </a:ext>
            </a:extLst>
          </p:cNvPr>
          <p:cNvSpPr/>
          <p:nvPr/>
        </p:nvSpPr>
        <p:spPr bwMode="auto">
          <a:xfrm>
            <a:off x="6741252" y="1923008"/>
            <a:ext cx="1733546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Shipping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69261A-992E-94D2-AA82-F2E734E65FAE}"/>
              </a:ext>
            </a:extLst>
          </p:cNvPr>
          <p:cNvSpPr/>
          <p:nvPr/>
        </p:nvSpPr>
        <p:spPr bwMode="auto">
          <a:xfrm>
            <a:off x="8639914" y="1923008"/>
            <a:ext cx="1733546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Reviews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E55CE98-EC91-2AF4-2C5A-884A13291D50}"/>
              </a:ext>
            </a:extLst>
          </p:cNvPr>
          <p:cNvSpPr/>
          <p:nvPr/>
        </p:nvSpPr>
        <p:spPr bwMode="auto">
          <a:xfrm>
            <a:off x="2943933" y="1193447"/>
            <a:ext cx="1733545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1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5859A4-0003-6CE3-01E3-4019BB3380B8}"/>
              </a:ext>
            </a:extLst>
          </p:cNvPr>
          <p:cNvSpPr/>
          <p:nvPr/>
        </p:nvSpPr>
        <p:spPr bwMode="auto">
          <a:xfrm>
            <a:off x="4842591" y="1193446"/>
            <a:ext cx="3632207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2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7F72C8-C14B-1423-A212-97B9F6DBDC89}"/>
              </a:ext>
            </a:extLst>
          </p:cNvPr>
          <p:cNvSpPr/>
          <p:nvPr/>
        </p:nvSpPr>
        <p:spPr bwMode="auto">
          <a:xfrm>
            <a:off x="8639911" y="1193446"/>
            <a:ext cx="1733545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3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8B3196-E671-9510-5D0B-7452EA43F63B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3810706" y="1677914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D05079-D6B9-9709-447B-042AD96898D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09364" y="1677913"/>
            <a:ext cx="1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6D96F8-CE27-3818-D3D0-0033A421F276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608025" y="1677913"/>
            <a:ext cx="0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2CEEC4-A47F-7818-E1FC-8A49DE5E3EBC}"/>
              </a:ext>
            </a:extLst>
          </p:cNvPr>
          <p:cNvCxnSpPr>
            <a:stCxn id="14" idx="2"/>
            <a:endCxn id="10" idx="0"/>
          </p:cNvCxnSpPr>
          <p:nvPr/>
        </p:nvCxnSpPr>
        <p:spPr>
          <a:xfrm>
            <a:off x="9506684" y="1677913"/>
            <a:ext cx="3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E6B233-54D6-4457-CB92-662FB2555DE1}"/>
              </a:ext>
            </a:extLst>
          </p:cNvPr>
          <p:cNvSpPr/>
          <p:nvPr/>
        </p:nvSpPr>
        <p:spPr bwMode="auto">
          <a:xfrm>
            <a:off x="2943928" y="5822911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Abstractions for 3-rd party libraries and services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rabbitmq, redis, hangfire, twilio, 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CF466A2-DA90-847C-0AD3-D5D229947FAA}"/>
              </a:ext>
            </a:extLst>
          </p:cNvPr>
          <p:cNvSpPr/>
          <p:nvPr/>
        </p:nvSpPr>
        <p:spPr bwMode="auto">
          <a:xfrm>
            <a:off x="2943929" y="4819640"/>
            <a:ext cx="7429523" cy="95996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Enterprise application building blocks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audit logging, background jobs, BLOB storing, data filtering, distributed locking, setting management, event bus, multi-tenancy...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EE82FCA-AD55-FC47-40FA-55BF7808F8A0}"/>
              </a:ext>
            </a:extLst>
          </p:cNvPr>
          <p:cNvSpPr/>
          <p:nvPr/>
        </p:nvSpPr>
        <p:spPr bwMode="auto">
          <a:xfrm>
            <a:off x="2943930" y="3911632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Automating cross-cutting concerns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Authorization, validation, database transaction, exception handling...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72FB876-6DD4-C313-4A63-DE7BD7AE4A24}"/>
              </a:ext>
            </a:extLst>
          </p:cNvPr>
          <p:cNvSpPr/>
          <p:nvPr/>
        </p:nvSpPr>
        <p:spPr bwMode="auto">
          <a:xfrm>
            <a:off x="2943931" y="3003624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Base classes &amp; utilities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Entities, repositories, services, controllers, DTOs, Helpers </a:t>
            </a: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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38112D-8415-630C-FFE6-F63777B4ADFE}"/>
              </a:ext>
            </a:extLst>
          </p:cNvPr>
          <p:cNvCxnSpPr/>
          <p:nvPr/>
        </p:nvCxnSpPr>
        <p:spPr>
          <a:xfrm>
            <a:off x="3810705" y="2629839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AE2A052-1AB4-FAEE-A239-A074022C8AE4}"/>
              </a:ext>
            </a:extLst>
          </p:cNvPr>
          <p:cNvSpPr/>
          <p:nvPr/>
        </p:nvSpPr>
        <p:spPr bwMode="auto">
          <a:xfrm>
            <a:off x="1326957" y="3003624"/>
            <a:ext cx="970777" cy="369212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Infrastructure Team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E1091E-1540-2059-872F-34AA0F41C9ED}"/>
              </a:ext>
            </a:extLst>
          </p:cNvPr>
          <p:cNvCxnSpPr>
            <a:cxnSpLocks/>
            <a:stCxn id="36" idx="3"/>
            <a:endCxn id="34" idx="1"/>
          </p:cNvCxnSpPr>
          <p:nvPr/>
        </p:nvCxnSpPr>
        <p:spPr>
          <a:xfrm flipV="1">
            <a:off x="2297734" y="4845685"/>
            <a:ext cx="538991" cy="400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40F7869-B5C5-82B5-1DED-213774B1F5AF}"/>
              </a:ext>
            </a:extLst>
          </p:cNvPr>
          <p:cNvCxnSpPr/>
          <p:nvPr/>
        </p:nvCxnSpPr>
        <p:spPr>
          <a:xfrm>
            <a:off x="5713533" y="2629839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1D5603-EF05-47C2-B922-1415C880F879}"/>
              </a:ext>
            </a:extLst>
          </p:cNvPr>
          <p:cNvCxnSpPr/>
          <p:nvPr/>
        </p:nvCxnSpPr>
        <p:spPr>
          <a:xfrm>
            <a:off x="7601803" y="2629838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49D7EE-218D-B93A-1942-B4B95E44F214}"/>
              </a:ext>
            </a:extLst>
          </p:cNvPr>
          <p:cNvCxnSpPr/>
          <p:nvPr/>
        </p:nvCxnSpPr>
        <p:spPr>
          <a:xfrm>
            <a:off x="9504631" y="2629838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711102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69504C-9EB1-01E0-050C-D848FC196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7C83E3-ABBD-6543-8164-C7F647EBE5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951674"/>
            <a:ext cx="4609123" cy="553998"/>
          </a:xfrm>
        </p:spPr>
        <p:txBody>
          <a:bodyPr/>
          <a:lstStyle/>
          <a:p>
            <a:r>
              <a:rPr lang="tr-TR" dirty="0"/>
              <a:t>Modular Application Development Platform for .NET Developers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FF810C-4DA9-AD98-20DF-E2A6DAB0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18520" cy="1231106"/>
          </a:xfrm>
        </p:spPr>
        <p:txBody>
          <a:bodyPr/>
          <a:lstStyle/>
          <a:p>
            <a:r>
              <a:rPr lang="tr-TR" dirty="0"/>
              <a:t>The ABP</a:t>
            </a:r>
            <a:br>
              <a:rPr lang="tr-TR" dirty="0"/>
            </a:br>
            <a:r>
              <a:rPr lang="tr-TR" dirty="0"/>
              <a:t>Platform</a:t>
            </a:r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A859B5D-4D0E-5330-1961-AD6AC3FE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84" b="26555"/>
          <a:stretch/>
        </p:blipFill>
        <p:spPr>
          <a:xfrm>
            <a:off x="4779818" y="123488"/>
            <a:ext cx="7276752" cy="66018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ED41D-CDA4-6473-1E27-9141917A1CDB}"/>
              </a:ext>
            </a:extLst>
          </p:cNvPr>
          <p:cNvSpPr txBox="1"/>
          <p:nvPr/>
        </p:nvSpPr>
        <p:spPr>
          <a:xfrm>
            <a:off x="570676" y="3598988"/>
            <a:ext cx="4510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2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abpframework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9A555B-F4EC-8AEF-2872-0C2BEAF3F2BA}"/>
              </a:ext>
            </a:extLst>
          </p:cNvPr>
          <p:cNvSpPr/>
          <p:nvPr/>
        </p:nvSpPr>
        <p:spPr>
          <a:xfrm>
            <a:off x="585946" y="2842602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7EA797-B6A4-4CF8-8091-6D86997F3776}"/>
              </a:ext>
            </a:extLst>
          </p:cNvPr>
          <p:cNvSpPr txBox="1"/>
          <p:nvPr/>
        </p:nvSpPr>
        <p:spPr>
          <a:xfrm>
            <a:off x="1253214" y="2804212"/>
            <a:ext cx="3194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6ED5E-CB77-8462-61B2-4389F35B6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107" y="4755742"/>
            <a:ext cx="1352550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BF4C62-B5AB-5B4C-5034-10564D5B9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90" y="4764684"/>
            <a:ext cx="1076325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E6093C-5CF4-8862-24CF-8ACA74DD6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090" y="4036172"/>
            <a:ext cx="3994932" cy="42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20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B4712D-1099-F6FD-5943-C30C4BF74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EE80-5BF5-78A5-7BA1-DB5C6F04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tr-TR" dirty="0"/>
              <a:t>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427F4-BB06-C077-B2E6-691BB6067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tr-TR" dirty="0"/>
              <a:t>Designing a Modular</a:t>
            </a:r>
            <a:br>
              <a:rPr lang="tr-TR" dirty="0"/>
            </a:br>
            <a:r>
              <a:rPr lang="tr-TR" dirty="0"/>
              <a:t>.NET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0827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385B990-C5B5-33C8-8816-2BB177035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15E9ED-A4BF-10D8-0AB3-DBA89D58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Module: Package Structure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A511A9-2F0E-9291-9996-51777E172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6" y="1349704"/>
            <a:ext cx="3425984" cy="50862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Google Shape;68;p2">
            <a:extLst>
              <a:ext uri="{FF2B5EF4-FFF2-40B4-BE49-F238E27FC236}">
                <a16:creationId xmlns:a16="http://schemas.microsoft.com/office/drawing/2014/main" id="{A95B8CC5-1E2C-0E19-553C-431942E13BF7}"/>
              </a:ext>
            </a:extLst>
          </p:cNvPr>
          <p:cNvSpPr txBox="1"/>
          <p:nvPr/>
        </p:nvSpPr>
        <p:spPr>
          <a:xfrm>
            <a:off x="4510798" y="1546532"/>
            <a:ext cx="7225482" cy="48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tr-TR" sz="24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  <a:endParaRPr lang="en-US" sz="24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37353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2919</Words>
  <Application>Microsoft Office PowerPoint</Application>
  <PresentationFormat>Widescreen</PresentationFormat>
  <Paragraphs>405</Paragraphs>
  <Slides>68</Slides>
  <Notes>6</Notes>
  <HiddenSlides>65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Segoe Sans Text</vt:lpstr>
      <vt:lpstr>Wingdings</vt:lpstr>
      <vt:lpstr>Poppins</vt:lpstr>
      <vt:lpstr>Courier New</vt:lpstr>
      <vt:lpstr>Arial</vt:lpstr>
      <vt:lpstr>Calibri</vt:lpstr>
      <vt:lpstr>Segoe UI</vt:lpstr>
      <vt:lpstr>Open Sans</vt:lpstr>
      <vt:lpstr>Open Sans SemiBold</vt:lpstr>
      <vt:lpstr>Azure 2023 Template</vt:lpstr>
      <vt:lpstr>Building Modular Monolith Applications  with ASP.NET Core and ABP Studio</vt:lpstr>
      <vt:lpstr>Agenda</vt:lpstr>
      <vt:lpstr>01</vt:lpstr>
      <vt:lpstr>Why Modular Software?</vt:lpstr>
      <vt:lpstr>PowerPoint Presentation</vt:lpstr>
      <vt:lpstr>The Need for An Infrastucture</vt:lpstr>
      <vt:lpstr>The ABP Platform</vt:lpstr>
      <vt:lpstr>02</vt:lpstr>
      <vt:lpstr>Module: Package Structure</vt:lpstr>
      <vt:lpstr>Module Solutions &amp; The Host Application</vt:lpstr>
      <vt:lpstr>Module Dependencies</vt:lpstr>
      <vt:lpstr>Communication Between the Modules</vt:lpstr>
      <vt:lpstr>The UI Layer</vt:lpstr>
      <vt:lpstr>The Database Layer</vt:lpstr>
      <vt:lpstr>DEMO  Building Modular Applications with ABP Studio</vt:lpstr>
      <vt:lpstr>Modular Monolith Application Development Tutorial</vt:lpstr>
      <vt:lpstr>Thank you!</vt:lpstr>
      <vt:lpstr>PowerPoint Presentation</vt:lpstr>
      <vt:lpstr>Agenda </vt:lpstr>
      <vt:lpstr>Agenda</vt:lpstr>
      <vt:lpstr>00</vt:lpstr>
      <vt:lpstr>PowerPoint Presentation</vt:lpstr>
      <vt:lpstr>00</vt:lpstr>
      <vt:lpstr>00</vt:lpstr>
      <vt:lpstr>Lorem ipsum dolor sit amet, consectetur adipiscing elit</vt:lpstr>
      <vt:lpstr>Lorem ipsum dolor sit amet</vt:lpstr>
      <vt:lpstr>Lorem ipsum dolor sit amet</vt:lpstr>
      <vt:lpstr>Title</vt:lpstr>
      <vt:lpstr>Title</vt:lpstr>
      <vt:lpstr>Title</vt:lpstr>
      <vt:lpstr>Title</vt:lpstr>
      <vt:lpstr>Lorem ipsum dolor sit</vt:lpstr>
      <vt:lpstr>Lorem ipsum dolor sit amet</vt:lpstr>
      <vt:lpstr>Lorem ipsum dolor sit amet</vt:lpstr>
      <vt:lpstr>Lorem ipsum dolor sit amet</vt:lpstr>
      <vt:lpstr>PowerPoint Presentation</vt:lpstr>
      <vt:lpstr>Lorem ipsum dolor sit amet</vt:lpstr>
      <vt:lpstr>Demo: Demo title here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PowerPoint Presentation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Get .NET 9</vt:lpstr>
      <vt:lpstr>Resources</vt:lpstr>
      <vt:lpstr>PowerPoint Presentation</vt:lpstr>
      <vt:lpstr>PowerPoint Presentation</vt:lpstr>
      <vt:lpstr>Ensure slide content is accessible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2024-11-06T16:42:53Z</dcterms:modified>
  <cp:category/>
</cp:coreProperties>
</file>